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9" r:id="rId3"/>
    <p:sldId id="259" r:id="rId4"/>
    <p:sldId id="285" r:id="rId5"/>
    <p:sldId id="284" r:id="rId6"/>
    <p:sldId id="280" r:id="rId7"/>
    <p:sldId id="281" r:id="rId8"/>
    <p:sldId id="277" r:id="rId9"/>
    <p:sldId id="257" r:id="rId10"/>
    <p:sldId id="282" r:id="rId11"/>
    <p:sldId id="283" r:id="rId12"/>
    <p:sldId id="260" r:id="rId13"/>
    <p:sldId id="262" r:id="rId14"/>
    <p:sldId id="261" r:id="rId15"/>
    <p:sldId id="278" r:id="rId16"/>
    <p:sldId id="270" r:id="rId17"/>
    <p:sldId id="271" r:id="rId18"/>
    <p:sldId id="273" r:id="rId19"/>
    <p:sldId id="26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p:cViewPr varScale="1">
        <p:scale>
          <a:sx n="47" d="100"/>
          <a:sy n="47" d="100"/>
        </p:scale>
        <p:origin x="119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89A7E-491E-4B12-BA71-383EC8486A2F}" type="datetimeFigureOut">
              <a:rPr lang="en-US" smtClean="0"/>
              <a:t>3/21/2016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7ADCB-F8A9-4002-9396-CA9565DCA5CF}" type="slidenum">
              <a:rPr lang="en-US" smtClean="0"/>
              <a:t>‹#›</a:t>
            </a:fld>
            <a:endParaRPr lang="en-US" dirty="0"/>
          </a:p>
        </p:txBody>
      </p:sp>
    </p:spTree>
    <p:extLst>
      <p:ext uri="{BB962C8B-B14F-4D97-AF65-F5344CB8AC3E}">
        <p14:creationId xmlns:p14="http://schemas.microsoft.com/office/powerpoint/2010/main" val="324319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7ADCB-F8A9-4002-9396-CA9565DCA5CF}" type="slidenum">
              <a:rPr lang="en-US" smtClean="0"/>
              <a:t>1</a:t>
            </a:fld>
            <a:endParaRPr lang="en-US" dirty="0"/>
          </a:p>
        </p:txBody>
      </p:sp>
    </p:spTree>
    <p:extLst>
      <p:ext uri="{BB962C8B-B14F-4D97-AF65-F5344CB8AC3E}">
        <p14:creationId xmlns:p14="http://schemas.microsoft.com/office/powerpoint/2010/main" val="309613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7D8E6C-CDD4-4053-BA5E-9B9BD0909B2D}" type="datetimeFigureOut">
              <a:rPr lang="en-US" smtClean="0"/>
              <a:t>3/21/2016</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57B8E29-9C27-4FB1-81FA-89B315FE1FF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B8E29-9C27-4FB1-81FA-89B315FE1FF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B8E29-9C27-4FB1-81FA-89B315FE1FF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B8E29-9C27-4FB1-81FA-89B315FE1FF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B8E29-9C27-4FB1-81FA-89B315FE1FF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B8E29-9C27-4FB1-81FA-89B315FE1FF8}"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7B8E29-9C27-4FB1-81FA-89B315FE1FF8}"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7B8E29-9C27-4FB1-81FA-89B315FE1FF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8E6C-CDD4-4053-BA5E-9B9BD0909B2D}" type="datetimeFigureOut">
              <a:rPr lang="en-US" smtClean="0"/>
              <a:t>3/21/2016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7B8E29-9C27-4FB1-81FA-89B315FE1FF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A7D8E6C-CDD4-4053-BA5E-9B9BD0909B2D}" type="datetimeFigureOut">
              <a:rPr lang="en-US" smtClean="0"/>
              <a:t>3/21/2016</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357B8E29-9C27-4FB1-81FA-89B315FE1FF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A7D8E6C-CDD4-4053-BA5E-9B9BD0909B2D}" type="datetimeFigureOut">
              <a:rPr lang="en-US" smtClean="0"/>
              <a:t>3/21/2016</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357B8E29-9C27-4FB1-81FA-89B315FE1FF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7D8E6C-CDD4-4053-BA5E-9B9BD0909B2D}" type="datetimeFigureOut">
              <a:rPr lang="en-US" smtClean="0"/>
              <a:t>3/21/2016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57B8E29-9C27-4FB1-81FA-89B315FE1FF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adoe.org/Curriculum-Instruction-and-Assessment/Assessment/Pages/Georgia-Milestones-EOG-Resource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kidshealth.org/kid/feeling/school/test_anxiety.html?tracking=K_RelatedArticle" TargetMode="External"/><Relationship Id="rId2" Type="http://schemas.openxmlformats.org/officeDocument/2006/relationships/hyperlink" Target="http://kidshealth.org/kid/feeling/school/studying.html?tracking=K_RelatedArtic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ngageny.org/" TargetMode="External"/><Relationship Id="rId2" Type="http://schemas.openxmlformats.org/officeDocument/2006/relationships/hyperlink" Target="http://learnoas.ctb.com/G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880" y="1493249"/>
            <a:ext cx="5723468" cy="1024465"/>
          </a:xfrm>
        </p:spPr>
        <p:txBody>
          <a:bodyPr/>
          <a:lstStyle/>
          <a:p>
            <a:r>
              <a:rPr lang="en-US" dirty="0" smtClean="0"/>
              <a:t>GA Milestones</a:t>
            </a:r>
            <a:endParaRPr lang="en-US" dirty="0"/>
          </a:p>
        </p:txBody>
      </p:sp>
      <p:sp>
        <p:nvSpPr>
          <p:cNvPr id="3" name="Subtitle 2"/>
          <p:cNvSpPr>
            <a:spLocks noGrp="1"/>
          </p:cNvSpPr>
          <p:nvPr>
            <p:ph type="subTitle" idx="1"/>
          </p:nvPr>
        </p:nvSpPr>
        <p:spPr>
          <a:xfrm>
            <a:off x="2020710" y="2607501"/>
            <a:ext cx="5712179" cy="1524000"/>
          </a:xfrm>
        </p:spPr>
        <p:txBody>
          <a:bodyPr>
            <a:normAutofit/>
          </a:bodyPr>
          <a:lstStyle/>
          <a:p>
            <a:endParaRPr lang="en-US" sz="4400" dirty="0" smtClean="0"/>
          </a:p>
        </p:txBody>
      </p:sp>
      <p:pic>
        <p:nvPicPr>
          <p:cNvPr id="6" name="Picture 5" descr="Picture"/>
          <p:cNvPicPr/>
          <p:nvPr/>
        </p:nvPicPr>
        <p:blipFill>
          <a:blip r:embed="rId3">
            <a:extLst>
              <a:ext uri="{28A0092B-C50C-407E-A947-70E740481C1C}">
                <a14:useLocalDpi xmlns:a14="http://schemas.microsoft.com/office/drawing/2010/main" val="0"/>
              </a:ext>
            </a:extLst>
          </a:blip>
          <a:srcRect/>
          <a:stretch>
            <a:fillRect/>
          </a:stretch>
        </p:blipFill>
        <p:spPr bwMode="auto">
          <a:xfrm>
            <a:off x="1167553" y="2517714"/>
            <a:ext cx="1863090" cy="2104390"/>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643" y="2930389"/>
            <a:ext cx="4702246" cy="1691716"/>
          </a:xfrm>
          <a:prstGeom prst="rect">
            <a:avLst/>
          </a:prstGeom>
        </p:spPr>
      </p:pic>
    </p:spTree>
    <p:extLst>
      <p:ext uri="{BB962C8B-B14F-4D97-AF65-F5344CB8AC3E}">
        <p14:creationId xmlns:p14="http://schemas.microsoft.com/office/powerpoint/2010/main" val="425666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371600"/>
            <a:ext cx="5638800" cy="4832092"/>
          </a:xfrm>
          <a:prstGeom prst="rect">
            <a:avLst/>
          </a:prstGeom>
        </p:spPr>
        <p:txBody>
          <a:bodyPr wrap="square">
            <a:spAutoFit/>
          </a:bodyPr>
          <a:lstStyle/>
          <a:p>
            <a:r>
              <a:rPr lang="en-US" altLang="en-US" sz="2800" dirty="0"/>
              <a:t>Ask you to apply your knowledge and  understanding in a short written answer</a:t>
            </a:r>
            <a:r>
              <a:rPr lang="en-US" altLang="en-US" sz="2800" dirty="0" smtClean="0"/>
              <a:t>.</a:t>
            </a:r>
          </a:p>
          <a:p>
            <a:endParaRPr lang="en-US" altLang="en-US" sz="2800" dirty="0"/>
          </a:p>
          <a:p>
            <a:r>
              <a:rPr lang="en-US" altLang="en-US" sz="2800" dirty="0"/>
              <a:t>On standardized tests, these short written answers are scored as 0,1,2,3, or 4 points</a:t>
            </a:r>
            <a:r>
              <a:rPr lang="en-US" altLang="en-US" sz="2800" dirty="0" smtClean="0"/>
              <a:t>.</a:t>
            </a:r>
          </a:p>
          <a:p>
            <a:endParaRPr lang="en-US" altLang="en-US" sz="2800" dirty="0"/>
          </a:p>
          <a:p>
            <a:r>
              <a:rPr lang="en-US" altLang="en-US" sz="2800" dirty="0"/>
              <a:t>A full 4 point response answers all 4 parts of the question, usually two, two-part questions.  </a:t>
            </a:r>
          </a:p>
        </p:txBody>
      </p:sp>
      <p:pic>
        <p:nvPicPr>
          <p:cNvPr id="5" name="Picture 4"/>
          <p:cNvPicPr>
            <a:picLocks noChangeAspect="1"/>
          </p:cNvPicPr>
          <p:nvPr/>
        </p:nvPicPr>
        <p:blipFill>
          <a:blip r:embed="rId2"/>
          <a:stretch>
            <a:fillRect/>
          </a:stretch>
        </p:blipFill>
        <p:spPr>
          <a:xfrm>
            <a:off x="533400" y="427399"/>
            <a:ext cx="7998645" cy="963251"/>
          </a:xfrm>
          <a:prstGeom prst="rect">
            <a:avLst/>
          </a:prstGeom>
        </p:spPr>
      </p:pic>
    </p:spTree>
    <p:extLst>
      <p:ext uri="{BB962C8B-B14F-4D97-AF65-F5344CB8AC3E}">
        <p14:creationId xmlns:p14="http://schemas.microsoft.com/office/powerpoint/2010/main" val="60134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1"/>
            <a:ext cx="7467600" cy="5334000"/>
          </a:xfrm>
        </p:spPr>
        <p:txBody>
          <a:bodyPr/>
          <a:lstStyle/>
          <a:p>
            <a:pPr eaLnBrk="1" hangingPunct="1">
              <a:buFontTx/>
              <a:buNone/>
            </a:pPr>
            <a:r>
              <a:rPr lang="en-US" altLang="en-US" dirty="0" smtClean="0"/>
              <a:t>Remember:</a:t>
            </a:r>
          </a:p>
          <a:p>
            <a:pPr eaLnBrk="1" hangingPunct="1"/>
            <a:r>
              <a:rPr lang="en-US" altLang="en-US" dirty="0" smtClean="0"/>
              <a:t>Never leave the answer on the constructed response questions blank; this will get zero points!</a:t>
            </a:r>
          </a:p>
          <a:p>
            <a:pPr eaLnBrk="1" hangingPunct="1"/>
            <a:r>
              <a:rPr lang="en-US" altLang="en-US" dirty="0" smtClean="0"/>
              <a:t>Always attempt to answer the question.</a:t>
            </a:r>
          </a:p>
          <a:p>
            <a:pPr eaLnBrk="1" hangingPunct="1"/>
            <a:r>
              <a:rPr lang="en-US" altLang="en-US" dirty="0" smtClean="0"/>
              <a:t>Every part of a correct answer equals 1 point.  Try to answer all four parts.</a:t>
            </a:r>
          </a:p>
          <a:p>
            <a:pPr eaLnBrk="1" hangingPunct="1"/>
            <a:r>
              <a:rPr lang="en-US" altLang="en-US" dirty="0" smtClean="0"/>
              <a:t>Good luck!</a:t>
            </a:r>
          </a:p>
          <a:p>
            <a:pPr eaLnBrk="1" hangingPunct="1">
              <a:buFontTx/>
              <a:buNone/>
            </a:pPr>
            <a:endParaRPr lang="en-US" altLang="en-US" dirty="0" smtClean="0"/>
          </a:p>
          <a:p>
            <a:pPr eaLnBrk="1" hangingPunct="1"/>
            <a:endParaRPr lang="en-US" altLang="en-US" dirty="0" smtClean="0">
              <a:solidFill>
                <a:srgbClr val="0000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429000"/>
            <a:ext cx="2667000" cy="2362199"/>
          </a:xfrm>
          <a:prstGeom prst="rect">
            <a:avLst/>
          </a:prstGeom>
        </p:spPr>
      </p:pic>
    </p:spTree>
    <p:extLst>
      <p:ext uri="{BB962C8B-B14F-4D97-AF65-F5344CB8AC3E}">
        <p14:creationId xmlns:p14="http://schemas.microsoft.com/office/powerpoint/2010/main" val="361947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1"/>
            <a:ext cx="6965245" cy="990599"/>
          </a:xfrm>
        </p:spPr>
        <p:txBody>
          <a:bodyPr/>
          <a:lstStyle/>
          <a:p>
            <a:r>
              <a:rPr lang="en-US" dirty="0" smtClean="0"/>
              <a:t>ELA </a:t>
            </a:r>
            <a:endParaRPr lang="en-US" dirty="0"/>
          </a:p>
        </p:txBody>
      </p:sp>
      <p:sp>
        <p:nvSpPr>
          <p:cNvPr id="3" name="Content Placeholder 2"/>
          <p:cNvSpPr>
            <a:spLocks noGrp="1"/>
          </p:cNvSpPr>
          <p:nvPr>
            <p:ph idx="1"/>
          </p:nvPr>
        </p:nvSpPr>
        <p:spPr>
          <a:xfrm>
            <a:off x="1447800" y="1524000"/>
            <a:ext cx="6196405" cy="4572000"/>
          </a:xfrm>
        </p:spPr>
        <p:txBody>
          <a:bodyPr>
            <a:normAutofit fontScale="85000" lnSpcReduction="20000"/>
          </a:bodyPr>
          <a:lstStyle/>
          <a:p>
            <a:r>
              <a:rPr lang="en-US" dirty="0"/>
              <a:t>Content Weights</a:t>
            </a:r>
          </a:p>
          <a:p>
            <a:pPr lvl="1"/>
            <a:r>
              <a:rPr lang="en-US" dirty="0"/>
              <a:t>Reading &amp; Vocabulary 53%</a:t>
            </a:r>
          </a:p>
          <a:p>
            <a:pPr lvl="1"/>
            <a:r>
              <a:rPr lang="en-US" dirty="0"/>
              <a:t>Writing &amp; Language 47%</a:t>
            </a:r>
          </a:p>
          <a:p>
            <a:r>
              <a:rPr lang="en-US" dirty="0" smtClean="0"/>
              <a:t>Three Types of Assessment</a:t>
            </a:r>
          </a:p>
          <a:p>
            <a:pPr lvl="1"/>
            <a:r>
              <a:rPr lang="en-US" dirty="0" smtClean="0"/>
              <a:t>Selected Response (Multiple Choice)</a:t>
            </a:r>
          </a:p>
          <a:p>
            <a:pPr lvl="1"/>
            <a:r>
              <a:rPr lang="en-US" dirty="0" smtClean="0"/>
              <a:t>Constructed Response (Short Answer)</a:t>
            </a:r>
          </a:p>
          <a:p>
            <a:pPr lvl="1"/>
            <a:r>
              <a:rPr lang="en-US" dirty="0" smtClean="0"/>
              <a:t>Extended Response (Essay)</a:t>
            </a:r>
          </a:p>
          <a:p>
            <a:r>
              <a:rPr lang="en-US" dirty="0" smtClean="0"/>
              <a:t>60 Total Questions</a:t>
            </a:r>
          </a:p>
          <a:p>
            <a:pPr lvl="1"/>
            <a:r>
              <a:rPr lang="en-US" dirty="0" smtClean="0"/>
              <a:t>44 Criterion-Referenced	</a:t>
            </a:r>
          </a:p>
          <a:p>
            <a:pPr lvl="2"/>
            <a:r>
              <a:rPr lang="en-US" dirty="0" smtClean="0"/>
              <a:t>40 Selected Response (1 point each)</a:t>
            </a:r>
          </a:p>
          <a:p>
            <a:pPr lvl="2"/>
            <a:r>
              <a:rPr lang="en-US" dirty="0" smtClean="0"/>
              <a:t>2 Constructed Response (2 points each)</a:t>
            </a:r>
          </a:p>
          <a:p>
            <a:pPr lvl="2"/>
            <a:r>
              <a:rPr lang="en-US" dirty="0" smtClean="0"/>
              <a:t>1 Constructed Response (4 points)</a:t>
            </a:r>
          </a:p>
          <a:p>
            <a:pPr lvl="2"/>
            <a:r>
              <a:rPr lang="en-US" dirty="0" smtClean="0"/>
              <a:t>1 Extended Response (7 points) </a:t>
            </a:r>
            <a:r>
              <a:rPr lang="en-US" i="1" dirty="0" smtClean="0"/>
              <a:t>Section 3</a:t>
            </a:r>
          </a:p>
          <a:p>
            <a:pPr lvl="1"/>
            <a:r>
              <a:rPr lang="en-US" dirty="0" smtClean="0"/>
              <a:t>20 Norm-Referenced</a:t>
            </a:r>
          </a:p>
          <a:p>
            <a:pPr lvl="2"/>
            <a:r>
              <a:rPr lang="en-US" dirty="0" smtClean="0"/>
              <a:t>10 of which are counted in CR total</a:t>
            </a:r>
          </a:p>
          <a:p>
            <a:pPr lvl="1"/>
            <a:r>
              <a:rPr lang="en-US" dirty="0" smtClean="0"/>
              <a:t>6 Embedded Field Test</a:t>
            </a:r>
          </a:p>
        </p:txBody>
      </p:sp>
    </p:spTree>
    <p:extLst>
      <p:ext uri="{BB962C8B-B14F-4D97-AF65-F5344CB8AC3E}">
        <p14:creationId xmlns:p14="http://schemas.microsoft.com/office/powerpoint/2010/main" val="3561792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a:t>
            </a:r>
            <a:endParaRPr lang="en-US" dirty="0"/>
          </a:p>
        </p:txBody>
      </p:sp>
      <p:sp>
        <p:nvSpPr>
          <p:cNvPr id="3" name="Content Placeholder 2"/>
          <p:cNvSpPr>
            <a:spLocks noGrp="1"/>
          </p:cNvSpPr>
          <p:nvPr>
            <p:ph idx="1"/>
          </p:nvPr>
        </p:nvSpPr>
        <p:spPr/>
        <p:txBody>
          <a:bodyPr>
            <a:normAutofit fontScale="62500" lnSpcReduction="20000"/>
          </a:bodyPr>
          <a:lstStyle/>
          <a:p>
            <a:r>
              <a:rPr lang="en-US" dirty="0"/>
              <a:t>All students will encounter a constructed –response item allowing for narrative prose, in response to text, within the first or second section of the </a:t>
            </a:r>
            <a:r>
              <a:rPr lang="en-US" dirty="0" smtClean="0"/>
              <a:t>test.</a:t>
            </a:r>
          </a:p>
          <a:p>
            <a:r>
              <a:rPr lang="en-US" dirty="0" smtClean="0"/>
              <a:t>Within the writing section of the test, students will read a pair of passages:</a:t>
            </a:r>
          </a:p>
          <a:p>
            <a:pPr lvl="1"/>
            <a:r>
              <a:rPr lang="en-US" dirty="0" smtClean="0"/>
              <a:t>3 selected-response items require comparing/contrasting between the two passages</a:t>
            </a:r>
          </a:p>
          <a:p>
            <a:pPr lvl="1"/>
            <a:r>
              <a:rPr lang="en-US" dirty="0" smtClean="0"/>
              <a:t>1 constructed-response item requires linking the two passages</a:t>
            </a:r>
          </a:p>
          <a:p>
            <a:pPr lvl="1"/>
            <a:r>
              <a:rPr lang="en-US" dirty="0" smtClean="0"/>
              <a:t>1 writing prompt in which students must cite evidence to support their conclusions, claims, etc.  (Section 3)</a:t>
            </a:r>
          </a:p>
          <a:p>
            <a:pPr lvl="2"/>
            <a:r>
              <a:rPr lang="en-US" dirty="0" smtClean="0"/>
              <a:t>Writing prompts will be informative/explanatory or opinion/argumentative depending on the grade level.  Students could encounter either genre.</a:t>
            </a:r>
            <a:endParaRPr lang="en-US" dirty="0"/>
          </a:p>
          <a:p>
            <a:r>
              <a:rPr lang="en-US" dirty="0" smtClean="0"/>
              <a:t>Answer </a:t>
            </a:r>
            <a:r>
              <a:rPr lang="en-US" dirty="0"/>
              <a:t>Document Example (Open Hyperlink)</a:t>
            </a:r>
          </a:p>
          <a:p>
            <a:pPr lvl="1"/>
            <a:r>
              <a:rPr lang="en-US" u="sng" dirty="0">
                <a:hlinkClick r:id="rId2"/>
              </a:rPr>
              <a:t>http://</a:t>
            </a:r>
            <a:r>
              <a:rPr lang="en-US" u="sng" dirty="0" smtClean="0">
                <a:hlinkClick r:id="rId2"/>
              </a:rPr>
              <a:t>www.gadoe.org/Curriculum-Instruction-and-Assessment/Assessment/Pages/Georgia-Milestones-EOG-Resources.aspx</a:t>
            </a:r>
            <a:endParaRPr lang="en-US" dirty="0"/>
          </a:p>
        </p:txBody>
      </p:sp>
    </p:spTree>
    <p:extLst>
      <p:ext uri="{BB962C8B-B14F-4D97-AF65-F5344CB8AC3E}">
        <p14:creationId xmlns:p14="http://schemas.microsoft.com/office/powerpoint/2010/main" val="131247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2" y="609600"/>
            <a:ext cx="6965245" cy="1202485"/>
          </a:xfrm>
        </p:spPr>
        <p:txBody>
          <a:bodyPr/>
          <a:lstStyle/>
          <a:p>
            <a:r>
              <a:rPr lang="en-US" dirty="0" smtClean="0"/>
              <a:t>ELA Prep</a:t>
            </a:r>
            <a:endParaRPr lang="en-US" dirty="0"/>
          </a:p>
        </p:txBody>
      </p:sp>
      <p:sp>
        <p:nvSpPr>
          <p:cNvPr id="3" name="Content Placeholder 2"/>
          <p:cNvSpPr>
            <a:spLocks noGrp="1"/>
          </p:cNvSpPr>
          <p:nvPr>
            <p:ph idx="1"/>
          </p:nvPr>
        </p:nvSpPr>
        <p:spPr>
          <a:xfrm>
            <a:off x="1339144" y="1812085"/>
            <a:ext cx="6477000" cy="4046669"/>
          </a:xfrm>
        </p:spPr>
        <p:txBody>
          <a:bodyPr>
            <a:normAutofit fontScale="85000" lnSpcReduction="20000"/>
          </a:bodyPr>
          <a:lstStyle/>
          <a:p>
            <a:r>
              <a:rPr lang="en-US" dirty="0" smtClean="0"/>
              <a:t>Reading and analyzing literary and informational text</a:t>
            </a:r>
          </a:p>
          <a:p>
            <a:pPr lvl="1"/>
            <a:r>
              <a:rPr lang="en-US" dirty="0" smtClean="0"/>
              <a:t>Citing text evidence in oral and written responses</a:t>
            </a:r>
          </a:p>
          <a:p>
            <a:pPr lvl="1"/>
            <a:r>
              <a:rPr lang="en-US" dirty="0" smtClean="0"/>
              <a:t>Demonstrating comprehension of text</a:t>
            </a:r>
          </a:p>
          <a:p>
            <a:pPr lvl="1"/>
            <a:r>
              <a:rPr lang="en-US" dirty="0" smtClean="0"/>
              <a:t>Acquiring and using vocabulary</a:t>
            </a:r>
          </a:p>
          <a:p>
            <a:r>
              <a:rPr lang="en-US" dirty="0"/>
              <a:t>W</a:t>
            </a:r>
            <a:r>
              <a:rPr lang="en-US" dirty="0" smtClean="0"/>
              <a:t>riting skills for constructed and extended response</a:t>
            </a:r>
          </a:p>
          <a:p>
            <a:pPr lvl="1"/>
            <a:r>
              <a:rPr lang="en-US" dirty="0" smtClean="0"/>
              <a:t>Argumentative</a:t>
            </a:r>
          </a:p>
          <a:p>
            <a:pPr lvl="1"/>
            <a:r>
              <a:rPr lang="en-US" dirty="0" smtClean="0"/>
              <a:t>Informational (Expository)</a:t>
            </a:r>
          </a:p>
          <a:p>
            <a:pPr lvl="1"/>
            <a:r>
              <a:rPr lang="en-US" dirty="0" smtClean="0"/>
              <a:t>Narrative</a:t>
            </a:r>
          </a:p>
          <a:p>
            <a:pPr lvl="1"/>
            <a:r>
              <a:rPr lang="en-US" dirty="0" smtClean="0"/>
              <a:t>Analyzing a Prompt</a:t>
            </a:r>
          </a:p>
          <a:p>
            <a:r>
              <a:rPr lang="en-US" dirty="0" smtClean="0"/>
              <a:t>Assessment simulation</a:t>
            </a:r>
          </a:p>
          <a:p>
            <a:r>
              <a:rPr lang="en-US" dirty="0" smtClean="0"/>
              <a:t>Online Resources</a:t>
            </a:r>
          </a:p>
          <a:p>
            <a:pPr lvl="1"/>
            <a:r>
              <a:rPr lang="en-US" dirty="0" smtClean="0"/>
              <a:t>www.engageny.org</a:t>
            </a:r>
          </a:p>
          <a:p>
            <a:pPr lvl="1"/>
            <a:r>
              <a:rPr lang="en-US" dirty="0" smtClean="0"/>
              <a:t>PARCC Assessment Practice Test</a:t>
            </a:r>
          </a:p>
          <a:p>
            <a:endParaRPr lang="en-US" dirty="0"/>
          </a:p>
        </p:txBody>
      </p:sp>
    </p:spTree>
    <p:extLst>
      <p:ext uri="{BB962C8B-B14F-4D97-AF65-F5344CB8AC3E}">
        <p14:creationId xmlns:p14="http://schemas.microsoft.com/office/powerpoint/2010/main" val="293845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838200"/>
            <a:ext cx="6858000" cy="5181600"/>
          </a:xfrm>
          <a:prstGeom prst="rect">
            <a:avLst/>
          </a:prstGeom>
        </p:spPr>
      </p:pic>
    </p:spTree>
    <p:extLst>
      <p:ext uri="{BB962C8B-B14F-4D97-AF65-F5344CB8AC3E}">
        <p14:creationId xmlns:p14="http://schemas.microsoft.com/office/powerpoint/2010/main" val="999454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 </a:t>
            </a:r>
            <a:br>
              <a:rPr lang="en-US" dirty="0" smtClean="0"/>
            </a:br>
            <a:r>
              <a:rPr lang="en-US" dirty="0" smtClean="0"/>
              <a:t>GRADES 3-5</a:t>
            </a:r>
            <a:endParaRPr lang="en-US" dirty="0"/>
          </a:p>
        </p:txBody>
      </p:sp>
      <p:sp>
        <p:nvSpPr>
          <p:cNvPr id="3" name="Content Placeholder 2"/>
          <p:cNvSpPr>
            <a:spLocks noGrp="1"/>
          </p:cNvSpPr>
          <p:nvPr>
            <p:ph idx="1"/>
          </p:nvPr>
        </p:nvSpPr>
        <p:spPr/>
        <p:txBody>
          <a:bodyPr/>
          <a:lstStyle/>
          <a:p>
            <a:r>
              <a:rPr lang="en-US" dirty="0"/>
              <a:t>Three Types of Assessment</a:t>
            </a:r>
          </a:p>
          <a:p>
            <a:pPr lvl="1"/>
            <a:r>
              <a:rPr lang="en-US" dirty="0"/>
              <a:t>Selected Response (Multiple Choice)</a:t>
            </a:r>
          </a:p>
          <a:p>
            <a:pPr lvl="1"/>
            <a:r>
              <a:rPr lang="en-US" dirty="0"/>
              <a:t>Constructed Response (Short Answer</a:t>
            </a:r>
            <a:r>
              <a:rPr lang="en-US" dirty="0" smtClean="0"/>
              <a:t>)</a:t>
            </a:r>
          </a:p>
          <a:p>
            <a:pPr lvl="2"/>
            <a:r>
              <a:rPr lang="en-US" dirty="0" smtClean="0"/>
              <a:t>Students constructs response on their own </a:t>
            </a:r>
          </a:p>
          <a:p>
            <a:pPr lvl="2"/>
            <a:r>
              <a:rPr lang="en-US" dirty="0" smtClean="0"/>
              <a:t>Worth two points; partial credit awarded</a:t>
            </a:r>
            <a:endParaRPr lang="en-US" dirty="0"/>
          </a:p>
          <a:p>
            <a:pPr lvl="1"/>
            <a:r>
              <a:rPr lang="en-US" dirty="0"/>
              <a:t>Extended Response (Essay</a:t>
            </a:r>
            <a:r>
              <a:rPr lang="en-US" dirty="0" smtClean="0"/>
              <a:t>)</a:t>
            </a:r>
          </a:p>
          <a:p>
            <a:pPr lvl="2"/>
            <a:r>
              <a:rPr lang="en-US" dirty="0" smtClean="0"/>
              <a:t>Detailed constructed response</a:t>
            </a:r>
          </a:p>
          <a:p>
            <a:pPr lvl="2"/>
            <a:r>
              <a:rPr lang="en-US" dirty="0" smtClean="0"/>
              <a:t>Will have multiple parts</a:t>
            </a:r>
          </a:p>
          <a:p>
            <a:pPr lvl="2"/>
            <a:r>
              <a:rPr lang="en-US" dirty="0" smtClean="0"/>
              <a:t>Worth four points; partial credit awarded</a:t>
            </a:r>
            <a:endParaRPr lang="en-US" dirty="0"/>
          </a:p>
          <a:p>
            <a:endParaRPr lang="en-US" dirty="0"/>
          </a:p>
        </p:txBody>
      </p:sp>
    </p:spTree>
    <p:extLst>
      <p:ext uri="{BB962C8B-B14F-4D97-AF65-F5344CB8AC3E}">
        <p14:creationId xmlns:p14="http://schemas.microsoft.com/office/powerpoint/2010/main" val="77703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33243"/>
            <a:ext cx="6965245" cy="966958"/>
          </a:xfrm>
        </p:spPr>
        <p:txBody>
          <a:bodyPr>
            <a:normAutofit/>
          </a:bodyPr>
          <a:lstStyle/>
          <a:p>
            <a:r>
              <a:rPr lang="en-US" sz="2400" dirty="0" smtClean="0"/>
              <a:t>Example of Math </a:t>
            </a:r>
            <a:br>
              <a:rPr lang="en-US" sz="2400" dirty="0" smtClean="0"/>
            </a:br>
            <a:r>
              <a:rPr lang="en-US" sz="2400" dirty="0" smtClean="0"/>
              <a:t>Constructed Response</a:t>
            </a:r>
            <a:endParaRPr lang="en-US" sz="2400" dirty="0"/>
          </a:p>
        </p:txBody>
      </p:sp>
      <p:pic>
        <p:nvPicPr>
          <p:cNvPr id="8" name="Content Placeholder 7"/>
          <p:cNvPicPr>
            <a:picLocks noGrp="1" noChangeAspect="1"/>
          </p:cNvPicPr>
          <p:nvPr>
            <p:ph idx="1"/>
          </p:nvPr>
        </p:nvPicPr>
        <p:blipFill>
          <a:blip r:embed="rId2"/>
          <a:stretch>
            <a:fillRect/>
          </a:stretch>
        </p:blipFill>
        <p:spPr>
          <a:xfrm>
            <a:off x="1066800" y="1524001"/>
            <a:ext cx="6858000" cy="4198938"/>
          </a:xfrm>
          <a:prstGeom prst="rect">
            <a:avLst/>
          </a:prstGeom>
        </p:spPr>
      </p:pic>
    </p:spTree>
    <p:extLst>
      <p:ext uri="{BB962C8B-B14F-4D97-AF65-F5344CB8AC3E}">
        <p14:creationId xmlns:p14="http://schemas.microsoft.com/office/powerpoint/2010/main" val="4122224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lstStyle/>
          <a:p>
            <a:r>
              <a:rPr lang="en-US" dirty="0" smtClean="0"/>
              <a:t>75 Selected Response items</a:t>
            </a:r>
          </a:p>
          <a:p>
            <a:r>
              <a:rPr lang="en-US" dirty="0" smtClean="0"/>
              <a:t>Given in two sections </a:t>
            </a:r>
          </a:p>
          <a:p>
            <a:r>
              <a:rPr lang="en-US" dirty="0" smtClean="0"/>
              <a:t>70 minutes per section</a:t>
            </a:r>
          </a:p>
          <a:p>
            <a:r>
              <a:rPr lang="en-US" dirty="0" smtClean="0"/>
              <a:t>Depth of Knowledge Levels 1-3</a:t>
            </a:r>
            <a:endParaRPr lang="en-US" dirty="0"/>
          </a:p>
        </p:txBody>
      </p:sp>
    </p:spTree>
    <p:extLst>
      <p:ext uri="{BB962C8B-B14F-4D97-AF65-F5344CB8AC3E}">
        <p14:creationId xmlns:p14="http://schemas.microsoft.com/office/powerpoint/2010/main" val="1156282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Studies</a:t>
            </a:r>
            <a:br>
              <a:rPr lang="en-US" dirty="0" smtClean="0"/>
            </a:br>
            <a:r>
              <a:rPr lang="en-US" dirty="0" smtClean="0"/>
              <a:t>Grades 3-5</a:t>
            </a:r>
            <a:endParaRPr lang="en-US" dirty="0"/>
          </a:p>
        </p:txBody>
      </p:sp>
      <p:sp>
        <p:nvSpPr>
          <p:cNvPr id="3" name="Content Placeholder 2"/>
          <p:cNvSpPr>
            <a:spLocks noGrp="1"/>
          </p:cNvSpPr>
          <p:nvPr>
            <p:ph idx="1"/>
          </p:nvPr>
        </p:nvSpPr>
        <p:spPr/>
        <p:txBody>
          <a:bodyPr>
            <a:normAutofit fontScale="92500"/>
          </a:bodyPr>
          <a:lstStyle/>
          <a:p>
            <a:r>
              <a:rPr lang="en-US" dirty="0" smtClean="0"/>
              <a:t>75 Questions</a:t>
            </a:r>
          </a:p>
          <a:p>
            <a:r>
              <a:rPr lang="en-US" dirty="0" smtClean="0"/>
              <a:t>2 Sections</a:t>
            </a:r>
          </a:p>
          <a:p>
            <a:r>
              <a:rPr lang="en-US" dirty="0" smtClean="0"/>
              <a:t>Up to 70 Minutes per Section</a:t>
            </a:r>
          </a:p>
          <a:p>
            <a:r>
              <a:rPr lang="en-US" dirty="0" smtClean="0"/>
              <a:t>Multiple Choice Questions</a:t>
            </a:r>
          </a:p>
          <a:p>
            <a:r>
              <a:rPr lang="en-US" dirty="0" smtClean="0"/>
              <a:t>Incorrect Responses are Written as Distractors</a:t>
            </a:r>
          </a:p>
          <a:p>
            <a:r>
              <a:rPr lang="en-US" dirty="0" smtClean="0"/>
              <a:t>3 Depth of Knowledge Levels</a:t>
            </a:r>
          </a:p>
          <a:p>
            <a:pPr lvl="1"/>
            <a:r>
              <a:rPr lang="en-US" dirty="0" smtClean="0"/>
              <a:t>Identify Places on a Map</a:t>
            </a:r>
          </a:p>
          <a:p>
            <a:pPr lvl="1"/>
            <a:r>
              <a:rPr lang="en-US" dirty="0" smtClean="0"/>
              <a:t>How/Why Questions</a:t>
            </a:r>
          </a:p>
          <a:p>
            <a:pPr lvl="1"/>
            <a:r>
              <a:rPr lang="en-US" dirty="0" smtClean="0"/>
              <a:t>Read the Chart/Graph &amp; Make Inferences</a:t>
            </a:r>
          </a:p>
        </p:txBody>
      </p:sp>
    </p:spTree>
    <p:extLst>
      <p:ext uri="{BB962C8B-B14F-4D97-AF65-F5344CB8AC3E}">
        <p14:creationId xmlns:p14="http://schemas.microsoft.com/office/powerpoint/2010/main" val="727714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228600"/>
            <a:ext cx="6965245"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smtClean="0"/>
          </a:p>
          <a:p>
            <a:r>
              <a:rPr lang="en-US" sz="2400" dirty="0" smtClean="0"/>
              <a:t>Testing Schedule</a:t>
            </a:r>
            <a:endParaRPr lang="en-US" sz="2400" dirty="0"/>
          </a:p>
        </p:txBody>
      </p:sp>
      <p:sp>
        <p:nvSpPr>
          <p:cNvPr id="3" name="Rectangle 2"/>
          <p:cNvSpPr/>
          <p:nvPr/>
        </p:nvSpPr>
        <p:spPr>
          <a:xfrm>
            <a:off x="685800" y="609600"/>
            <a:ext cx="7924800" cy="5447645"/>
          </a:xfrm>
          <a:prstGeom prst="rect">
            <a:avLst/>
          </a:prstGeom>
        </p:spPr>
        <p:txBody>
          <a:bodyPr wrap="square">
            <a:spAutoFit/>
          </a:bodyPr>
          <a:lstStyle/>
          <a:p>
            <a:r>
              <a:rPr lang="en-US" sz="2000" b="1" dirty="0" smtClean="0">
                <a:solidFill>
                  <a:srgbClr val="000000"/>
                </a:solidFill>
                <a:latin typeface="Calibri" panose="020F0502020204030204" pitchFamily="34" charset="0"/>
              </a:rPr>
              <a:t>April </a:t>
            </a:r>
            <a:r>
              <a:rPr lang="en-US" sz="2000" b="1" dirty="0">
                <a:solidFill>
                  <a:srgbClr val="000000"/>
                </a:solidFill>
                <a:latin typeface="Calibri" panose="020F0502020204030204" pitchFamily="34" charset="0"/>
              </a:rPr>
              <a:t>13 – May 4, 2016 </a:t>
            </a:r>
            <a:r>
              <a:rPr lang="en-US" sz="2000" dirty="0">
                <a:solidFill>
                  <a:srgbClr val="000000"/>
                </a:solidFill>
                <a:latin typeface="Calibri" panose="020F0502020204030204" pitchFamily="34" charset="0"/>
              </a:rPr>
              <a:t>	</a:t>
            </a:r>
            <a:r>
              <a:rPr lang="en-US" sz="2000" b="1" dirty="0">
                <a:solidFill>
                  <a:srgbClr val="000000"/>
                </a:solidFill>
                <a:latin typeface="Calibri" panose="020F0502020204030204" pitchFamily="34" charset="0"/>
              </a:rPr>
              <a:t>Georgia Milestones End of Grade (EOG) Spring Administration </a:t>
            </a:r>
            <a:endParaRPr lang="en-US" sz="2000" dirty="0">
              <a:solidFill>
                <a:srgbClr val="000000"/>
              </a:solidFill>
              <a:latin typeface="Calibri" panose="020F0502020204030204" pitchFamily="34" charset="0"/>
            </a:endParaRPr>
          </a:p>
          <a:p>
            <a:r>
              <a:rPr lang="en-US" i="1" dirty="0">
                <a:solidFill>
                  <a:srgbClr val="000000"/>
                </a:solidFill>
                <a:latin typeface="Calibri" panose="020F0502020204030204" pitchFamily="34" charset="0"/>
              </a:rPr>
              <a:t>End of Grade (EOG) in language arts, mathematics, science and social studies.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Apr 13</a:t>
            </a:r>
            <a:r>
              <a:rPr lang="en-US" i="1" dirty="0">
                <a:solidFill>
                  <a:srgbClr val="000000"/>
                </a:solidFill>
                <a:latin typeface="Calibri" panose="020F0502020204030204" pitchFamily="34" charset="0"/>
              </a:rPr>
              <a:t>: ELA Part I/II (Grades 5) </a:t>
            </a:r>
            <a:r>
              <a:rPr lang="en-US" dirty="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Apr 25</a:t>
            </a:r>
            <a:r>
              <a:rPr lang="en-US" i="1" dirty="0">
                <a:solidFill>
                  <a:srgbClr val="000000"/>
                </a:solidFill>
                <a:latin typeface="Calibri" panose="020F0502020204030204" pitchFamily="34" charset="0"/>
              </a:rPr>
              <a:t>: Science (Grade 3) </a:t>
            </a:r>
            <a:r>
              <a:rPr lang="en-US" dirty="0">
                <a:solidFill>
                  <a:srgbClr val="000000"/>
                </a:solidFill>
                <a:latin typeface="Calibri" panose="020F0502020204030204" pitchFamily="34" charset="0"/>
              </a:rPr>
              <a:t>	</a:t>
            </a:r>
          </a:p>
          <a:p>
            <a:r>
              <a:rPr lang="pt-BR" b="1" i="1" dirty="0">
                <a:solidFill>
                  <a:srgbClr val="000000"/>
                </a:solidFill>
                <a:latin typeface="Calibri" panose="020F0502020204030204" pitchFamily="34" charset="0"/>
              </a:rPr>
              <a:t>Apr 14</a:t>
            </a:r>
            <a:r>
              <a:rPr lang="pt-BR" i="1" dirty="0">
                <a:solidFill>
                  <a:srgbClr val="000000"/>
                </a:solidFill>
                <a:latin typeface="Calibri" panose="020F0502020204030204" pitchFamily="34" charset="0"/>
              </a:rPr>
              <a:t>: ELA Part III (Grade 5) </a:t>
            </a:r>
            <a:r>
              <a:rPr lang="pt-BR" dirty="0">
                <a:solidFill>
                  <a:srgbClr val="000000"/>
                </a:solidFill>
                <a:latin typeface="Calibri" panose="020F0502020204030204" pitchFamily="34" charset="0"/>
              </a:rPr>
              <a:t>	</a:t>
            </a:r>
            <a:r>
              <a:rPr lang="pt-BR" dirty="0" smtClean="0">
                <a:solidFill>
                  <a:srgbClr val="000000"/>
                </a:solidFill>
                <a:latin typeface="Calibri" panose="020F0502020204030204" pitchFamily="34" charset="0"/>
              </a:rPr>
              <a:t> </a:t>
            </a:r>
            <a:r>
              <a:rPr lang="pt-BR" b="1" i="1" dirty="0" smtClean="0">
                <a:solidFill>
                  <a:srgbClr val="000000"/>
                </a:solidFill>
                <a:latin typeface="Calibri" panose="020F0502020204030204" pitchFamily="34" charset="0"/>
              </a:rPr>
              <a:t>Apr </a:t>
            </a:r>
            <a:r>
              <a:rPr lang="pt-BR" b="1" i="1" dirty="0">
                <a:solidFill>
                  <a:srgbClr val="000000"/>
                </a:solidFill>
                <a:latin typeface="Calibri" panose="020F0502020204030204" pitchFamily="34" charset="0"/>
              </a:rPr>
              <a:t>26</a:t>
            </a:r>
            <a:r>
              <a:rPr lang="pt-BR" i="1" dirty="0">
                <a:solidFill>
                  <a:srgbClr val="000000"/>
                </a:solidFill>
                <a:latin typeface="Calibri" panose="020F0502020204030204" pitchFamily="34" charset="0"/>
              </a:rPr>
              <a:t>: SS(Grade 3) </a:t>
            </a:r>
            <a:r>
              <a:rPr lang="pt-BR"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Apr 15</a:t>
            </a:r>
            <a:r>
              <a:rPr lang="en-US" i="1" dirty="0">
                <a:solidFill>
                  <a:srgbClr val="000000"/>
                </a:solidFill>
                <a:latin typeface="Calibri" panose="020F0502020204030204" pitchFamily="34" charset="0"/>
              </a:rPr>
              <a:t>: Math (Grade 5) </a:t>
            </a:r>
            <a:r>
              <a:rPr lang="en-US" dirty="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Apr 27</a:t>
            </a:r>
            <a:r>
              <a:rPr lang="en-US" i="1" dirty="0">
                <a:solidFill>
                  <a:srgbClr val="000000"/>
                </a:solidFill>
                <a:latin typeface="Calibri" panose="020F0502020204030204" pitchFamily="34" charset="0"/>
              </a:rPr>
              <a:t>: Make Up (Grade 3)/ELA Part I/II (Grade 4) </a:t>
            </a:r>
            <a:r>
              <a:rPr lang="en-US" dirty="0">
                <a:solidFill>
                  <a:srgbClr val="000000"/>
                </a:solidFill>
                <a:latin typeface="Calibri" panose="020F0502020204030204" pitchFamily="34" charset="0"/>
              </a:rPr>
              <a:t>	</a:t>
            </a:r>
          </a:p>
          <a:p>
            <a:r>
              <a:rPr lang="fr-FR" b="1" i="1" dirty="0" err="1">
                <a:solidFill>
                  <a:srgbClr val="000000"/>
                </a:solidFill>
                <a:latin typeface="Calibri" panose="020F0502020204030204" pitchFamily="34" charset="0"/>
              </a:rPr>
              <a:t>Apr</a:t>
            </a:r>
            <a:r>
              <a:rPr lang="fr-FR" b="1" i="1" dirty="0">
                <a:solidFill>
                  <a:srgbClr val="000000"/>
                </a:solidFill>
                <a:latin typeface="Calibri" panose="020F0502020204030204" pitchFamily="34" charset="0"/>
              </a:rPr>
              <a:t> 18</a:t>
            </a:r>
            <a:r>
              <a:rPr lang="fr-FR" i="1" dirty="0">
                <a:solidFill>
                  <a:srgbClr val="000000"/>
                </a:solidFill>
                <a:latin typeface="Calibri" panose="020F0502020204030204" pitchFamily="34" charset="0"/>
              </a:rPr>
              <a:t>: Science (Grade 5) </a:t>
            </a:r>
            <a:r>
              <a:rPr lang="fr-FR" dirty="0">
                <a:solidFill>
                  <a:srgbClr val="000000"/>
                </a:solidFill>
                <a:latin typeface="Calibri" panose="020F0502020204030204" pitchFamily="34" charset="0"/>
              </a:rPr>
              <a:t>	</a:t>
            </a:r>
            <a:r>
              <a:rPr lang="fr-FR" b="1" i="1" dirty="0">
                <a:solidFill>
                  <a:srgbClr val="000000"/>
                </a:solidFill>
                <a:latin typeface="Calibri" panose="020F0502020204030204" pitchFamily="34" charset="0"/>
              </a:rPr>
              <a:t>April 28</a:t>
            </a:r>
            <a:r>
              <a:rPr lang="fr-FR" i="1" dirty="0">
                <a:solidFill>
                  <a:srgbClr val="000000"/>
                </a:solidFill>
                <a:latin typeface="Calibri" panose="020F0502020204030204" pitchFamily="34" charset="0"/>
              </a:rPr>
              <a:t>: ELA Part III (Grades 4) </a:t>
            </a:r>
            <a:r>
              <a:rPr lang="fr-FR"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Apr 19</a:t>
            </a:r>
            <a:r>
              <a:rPr lang="en-US" i="1" dirty="0">
                <a:solidFill>
                  <a:srgbClr val="000000"/>
                </a:solidFill>
                <a:latin typeface="Calibri" panose="020F0502020204030204" pitchFamily="34" charset="0"/>
              </a:rPr>
              <a:t>: SS </a:t>
            </a:r>
            <a:r>
              <a:rPr lang="en-US" dirty="0" smtClean="0">
                <a:solidFill>
                  <a:srgbClr val="000000"/>
                </a:solidFill>
                <a:latin typeface="Calibri" panose="020F0502020204030204" pitchFamily="34" charset="0"/>
              </a:rPr>
              <a:t> </a:t>
            </a:r>
            <a:r>
              <a:rPr lang="en-US" i="1" dirty="0" smtClean="0">
                <a:solidFill>
                  <a:srgbClr val="000000"/>
                </a:solidFill>
                <a:latin typeface="Calibri" panose="020F0502020204030204" pitchFamily="34" charset="0"/>
              </a:rPr>
              <a:t>(</a:t>
            </a:r>
            <a:r>
              <a:rPr lang="en-US" i="1" dirty="0">
                <a:solidFill>
                  <a:srgbClr val="000000"/>
                </a:solidFill>
                <a:latin typeface="Calibri" panose="020F0502020204030204" pitchFamily="34" charset="0"/>
              </a:rPr>
              <a:t>Grade 5) </a:t>
            </a:r>
            <a:r>
              <a:rPr lang="en-US" dirty="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April 29: </a:t>
            </a:r>
            <a:r>
              <a:rPr lang="en-US" i="1" dirty="0">
                <a:solidFill>
                  <a:srgbClr val="000000"/>
                </a:solidFill>
                <a:latin typeface="Calibri" panose="020F0502020204030204" pitchFamily="34" charset="0"/>
              </a:rPr>
              <a:t>Math (Grade 4)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Apr 20</a:t>
            </a:r>
            <a:r>
              <a:rPr lang="en-US" i="1" dirty="0">
                <a:solidFill>
                  <a:srgbClr val="000000"/>
                </a:solidFill>
                <a:latin typeface="Calibri" panose="020F0502020204030204" pitchFamily="34" charset="0"/>
              </a:rPr>
              <a:t>: Make Up (Grade 5)/ELA Part I/II (Grade 3) </a:t>
            </a:r>
            <a:r>
              <a:rPr lang="en-US" dirty="0" smtClean="0">
                <a:solidFill>
                  <a:srgbClr val="000000"/>
                </a:solidFill>
                <a:latin typeface="Calibri" panose="020F0502020204030204" pitchFamily="34" charset="0"/>
              </a:rPr>
              <a:t>    </a:t>
            </a:r>
            <a:r>
              <a:rPr lang="en-US" b="1" i="1" dirty="0" smtClean="0">
                <a:solidFill>
                  <a:srgbClr val="000000"/>
                </a:solidFill>
                <a:latin typeface="Calibri" panose="020F0502020204030204" pitchFamily="34" charset="0"/>
              </a:rPr>
              <a:t>May </a:t>
            </a:r>
            <a:r>
              <a:rPr lang="en-US" b="1" i="1" dirty="0">
                <a:solidFill>
                  <a:srgbClr val="000000"/>
                </a:solidFill>
                <a:latin typeface="Calibri" panose="020F0502020204030204" pitchFamily="34" charset="0"/>
              </a:rPr>
              <a:t>2</a:t>
            </a:r>
            <a:r>
              <a:rPr lang="en-US" i="1" dirty="0">
                <a:solidFill>
                  <a:srgbClr val="000000"/>
                </a:solidFill>
                <a:latin typeface="Calibri" panose="020F0502020204030204" pitchFamily="34" charset="0"/>
              </a:rPr>
              <a:t>: Science (Grade 4)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Apr 21</a:t>
            </a:r>
            <a:r>
              <a:rPr lang="en-US" i="1" dirty="0">
                <a:solidFill>
                  <a:srgbClr val="000000"/>
                </a:solidFill>
                <a:latin typeface="Calibri" panose="020F0502020204030204" pitchFamily="34" charset="0"/>
              </a:rPr>
              <a:t>: ELA Part III (Grades 3) </a:t>
            </a:r>
            <a:r>
              <a:rPr lang="en-US" dirty="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May 3</a:t>
            </a:r>
            <a:r>
              <a:rPr lang="en-US" i="1" dirty="0">
                <a:solidFill>
                  <a:srgbClr val="000000"/>
                </a:solidFill>
                <a:latin typeface="Calibri" panose="020F0502020204030204" pitchFamily="34" charset="0"/>
              </a:rPr>
              <a:t>: SS(Grade 4)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Apr 22</a:t>
            </a:r>
            <a:r>
              <a:rPr lang="en-US" i="1" dirty="0">
                <a:solidFill>
                  <a:srgbClr val="000000"/>
                </a:solidFill>
                <a:latin typeface="Calibri" panose="020F0502020204030204" pitchFamily="34" charset="0"/>
              </a:rPr>
              <a:t>: Math (Grade 3) </a:t>
            </a:r>
            <a:r>
              <a:rPr lang="en-US" dirty="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May 4: </a:t>
            </a:r>
            <a:r>
              <a:rPr lang="en-US" i="1" dirty="0">
                <a:solidFill>
                  <a:srgbClr val="000000"/>
                </a:solidFill>
                <a:latin typeface="Calibri" panose="020F0502020204030204" pitchFamily="34" charset="0"/>
              </a:rPr>
              <a:t>Make Up (Grade 4) </a:t>
            </a:r>
            <a:r>
              <a:rPr lang="en-US" dirty="0">
                <a:solidFill>
                  <a:srgbClr val="000000"/>
                </a:solidFill>
                <a:latin typeface="Calibri" panose="020F0502020204030204" pitchFamily="34" charset="0"/>
              </a:rPr>
              <a:t>	</a:t>
            </a:r>
            <a:endParaRPr lang="en-US" dirty="0" smtClean="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sz="2000" b="1" dirty="0">
                <a:solidFill>
                  <a:srgbClr val="000000"/>
                </a:solidFill>
                <a:latin typeface="Calibri" panose="020F0502020204030204" pitchFamily="34" charset="0"/>
              </a:rPr>
              <a:t>May 23 – May 26, 2016 </a:t>
            </a:r>
            <a:r>
              <a:rPr lang="en-US" sz="2000" dirty="0">
                <a:solidFill>
                  <a:srgbClr val="000000"/>
                </a:solidFill>
                <a:latin typeface="Calibri" panose="020F0502020204030204" pitchFamily="34" charset="0"/>
              </a:rPr>
              <a:t>	</a:t>
            </a:r>
            <a:r>
              <a:rPr lang="en-US" sz="2000" b="1" dirty="0">
                <a:solidFill>
                  <a:srgbClr val="000000"/>
                </a:solidFill>
                <a:latin typeface="Calibri" panose="020F0502020204030204" pitchFamily="34" charset="0"/>
              </a:rPr>
              <a:t>Georgia Milestones End of Grade (EOG) Retest </a:t>
            </a:r>
            <a:endParaRPr lang="en-US" sz="2000" dirty="0">
              <a:solidFill>
                <a:srgbClr val="000000"/>
              </a:solidFill>
              <a:latin typeface="Calibri" panose="020F0502020204030204" pitchFamily="34" charset="0"/>
            </a:endParaRPr>
          </a:p>
          <a:p>
            <a:r>
              <a:rPr lang="en-US" i="1" dirty="0">
                <a:solidFill>
                  <a:srgbClr val="000000"/>
                </a:solidFill>
                <a:latin typeface="Calibri" panose="020F0502020204030204" pitchFamily="34" charset="0"/>
              </a:rPr>
              <a:t>End of Grade (EOG) in language arts, mathematics for Grades 3, 5 and 8 ONLY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May 23: </a:t>
            </a:r>
            <a:r>
              <a:rPr lang="en-US" i="1" dirty="0">
                <a:solidFill>
                  <a:srgbClr val="000000"/>
                </a:solidFill>
                <a:latin typeface="Calibri" panose="020F0502020204030204" pitchFamily="34" charset="0"/>
              </a:rPr>
              <a:t>ELA (Part I/III) (Grades 3, 5 &amp; 8)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May 24: </a:t>
            </a:r>
            <a:r>
              <a:rPr lang="en-US" i="1" dirty="0">
                <a:solidFill>
                  <a:srgbClr val="000000"/>
                </a:solidFill>
                <a:latin typeface="Calibri" panose="020F0502020204030204" pitchFamily="34" charset="0"/>
              </a:rPr>
              <a:t>ELA (Part III) (Grades 3, 5 &amp; 8)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May 25: </a:t>
            </a:r>
            <a:r>
              <a:rPr lang="en-US" i="1" dirty="0">
                <a:solidFill>
                  <a:srgbClr val="000000"/>
                </a:solidFill>
                <a:latin typeface="Calibri" panose="020F0502020204030204" pitchFamily="34" charset="0"/>
              </a:rPr>
              <a:t>Math (Grades 5 &amp; 8) </a:t>
            </a:r>
            <a:r>
              <a:rPr lang="en-US" dirty="0">
                <a:solidFill>
                  <a:srgbClr val="000000"/>
                </a:solidFill>
                <a:latin typeface="Calibri" panose="020F0502020204030204" pitchFamily="34" charset="0"/>
              </a:rPr>
              <a:t>	</a:t>
            </a:r>
          </a:p>
          <a:p>
            <a:r>
              <a:rPr lang="en-US" b="1" i="1" dirty="0">
                <a:solidFill>
                  <a:srgbClr val="000000"/>
                </a:solidFill>
                <a:latin typeface="Calibri" panose="020F0502020204030204" pitchFamily="34" charset="0"/>
              </a:rPr>
              <a:t>May 26: </a:t>
            </a:r>
            <a:r>
              <a:rPr lang="en-US" i="1" dirty="0">
                <a:solidFill>
                  <a:srgbClr val="000000"/>
                </a:solidFill>
                <a:latin typeface="Calibri" panose="020F0502020204030204" pitchFamily="34" charset="0"/>
              </a:rPr>
              <a:t>Make – Up (Grades 3, 5 &amp; 8) </a:t>
            </a:r>
            <a:r>
              <a:rPr lang="en-US"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808210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7"/>
          </a:xfrm>
        </p:spPr>
        <p:txBody>
          <a:bodyPr>
            <a:normAutofit/>
          </a:bodyPr>
          <a:lstStyle/>
          <a:p>
            <a:r>
              <a:rPr lang="en-US" sz="2800" dirty="0" smtClean="0"/>
              <a:t>What Can We Do at Home to Prepare?</a:t>
            </a:r>
            <a:endParaRPr lang="en-US" sz="2800" dirty="0"/>
          </a:p>
        </p:txBody>
      </p:sp>
      <p:sp>
        <p:nvSpPr>
          <p:cNvPr id="3" name="Content Placeholder 2"/>
          <p:cNvSpPr>
            <a:spLocks noGrp="1"/>
          </p:cNvSpPr>
          <p:nvPr>
            <p:ph idx="1"/>
          </p:nvPr>
        </p:nvSpPr>
        <p:spPr>
          <a:xfrm>
            <a:off x="1463040" y="1524000"/>
            <a:ext cx="6196405" cy="4495800"/>
          </a:xfrm>
        </p:spPr>
        <p:txBody>
          <a:bodyPr>
            <a:normAutofit fontScale="70000" lnSpcReduction="20000"/>
          </a:bodyPr>
          <a:lstStyle/>
          <a:p>
            <a:r>
              <a:rPr lang="en-US" sz="2600" dirty="0" smtClean="0"/>
              <a:t>Visit Websites for </a:t>
            </a:r>
            <a:r>
              <a:rPr lang="en-US" sz="2600" dirty="0"/>
              <a:t>O</a:t>
            </a:r>
            <a:r>
              <a:rPr lang="en-US" sz="2600" dirty="0" smtClean="0"/>
              <a:t>nline Resources:</a:t>
            </a:r>
          </a:p>
          <a:p>
            <a:pPr lvl="1"/>
            <a:r>
              <a:rPr lang="en-US" sz="2600" dirty="0" smtClean="0"/>
              <a:t>Georgia Online Assessment System</a:t>
            </a:r>
          </a:p>
          <a:p>
            <a:pPr lvl="1"/>
            <a:r>
              <a:rPr lang="en-US" sz="2600" dirty="0" smtClean="0"/>
              <a:t>Overview &amp; Blueprints of the Assessments with Sample Test Questions</a:t>
            </a:r>
          </a:p>
          <a:p>
            <a:pPr marL="365760" lvl="1" indent="0">
              <a:buNone/>
            </a:pPr>
            <a:endParaRPr lang="en-US" sz="2600" dirty="0" smtClean="0"/>
          </a:p>
          <a:p>
            <a:r>
              <a:rPr lang="en-US" sz="2600" dirty="0" smtClean="0"/>
              <a:t>Test Taking Strategies</a:t>
            </a:r>
          </a:p>
          <a:p>
            <a:pPr lvl="1"/>
            <a:r>
              <a:rPr lang="en-US" sz="2600" dirty="0" smtClean="0"/>
              <a:t>Get a Good Night’s Sleep</a:t>
            </a:r>
            <a:endParaRPr lang="en-US" sz="2600" dirty="0"/>
          </a:p>
          <a:p>
            <a:pPr lvl="1"/>
            <a:r>
              <a:rPr lang="en-US" sz="2600" dirty="0" smtClean="0"/>
              <a:t>Arrive to School on Time</a:t>
            </a:r>
            <a:endParaRPr lang="en-US" sz="2600" dirty="0"/>
          </a:p>
          <a:p>
            <a:pPr lvl="1"/>
            <a:r>
              <a:rPr lang="en-US" sz="2600" dirty="0" smtClean="0"/>
              <a:t>Eat a Good Breakfast</a:t>
            </a:r>
          </a:p>
          <a:p>
            <a:pPr lvl="1"/>
            <a:r>
              <a:rPr lang="en-US" sz="2600" dirty="0" smtClean="0"/>
              <a:t>Encourage Each Other ! </a:t>
            </a:r>
          </a:p>
          <a:p>
            <a:pPr marL="365760" lvl="1" indent="0">
              <a:buNone/>
            </a:pPr>
            <a:endParaRPr lang="en-US" sz="2600" dirty="0" smtClean="0"/>
          </a:p>
          <a:p>
            <a:pPr marL="365760" lvl="1" indent="0">
              <a:buNone/>
            </a:pPr>
            <a:r>
              <a:rPr lang="en-US" sz="2600" dirty="0">
                <a:hlinkClick r:id="rId2"/>
              </a:rPr>
              <a:t>http://</a:t>
            </a:r>
            <a:r>
              <a:rPr lang="en-US" sz="2600" dirty="0" smtClean="0">
                <a:hlinkClick r:id="rId2"/>
              </a:rPr>
              <a:t>kidshealth.org/kid/feeling/school/studying.html?tracking=K_RelatedArticle#cat20869</a:t>
            </a:r>
            <a:endParaRPr lang="en-US" sz="2600" dirty="0" smtClean="0"/>
          </a:p>
          <a:p>
            <a:pPr marL="365760" lvl="1" indent="0">
              <a:buNone/>
            </a:pPr>
            <a:endParaRPr lang="en-US" sz="2600" dirty="0" smtClean="0"/>
          </a:p>
          <a:p>
            <a:pPr marL="365760" lvl="1" indent="0">
              <a:buNone/>
            </a:pPr>
            <a:r>
              <a:rPr lang="en-US" sz="2600" dirty="0" smtClean="0">
                <a:hlinkClick r:id="rId3"/>
              </a:rPr>
              <a:t>http://kidshealth.org/kid/feeling/school/test_anxiety.html?tracking=K_RelatedArticle</a:t>
            </a:r>
            <a:endParaRPr lang="en-US" sz="2600" dirty="0" smtClean="0"/>
          </a:p>
          <a:p>
            <a:pPr marL="365760" lvl="1" indent="0">
              <a:buNone/>
            </a:pPr>
            <a:endParaRPr lang="en-US" dirty="0" smtClean="0"/>
          </a:p>
          <a:p>
            <a:pPr lvl="1"/>
            <a:endParaRPr lang="en-US" dirty="0"/>
          </a:p>
          <a:p>
            <a:pPr marL="365760" lvl="1" indent="0">
              <a:buNone/>
            </a:pPr>
            <a:endParaRPr lang="en-US" dirty="0" smtClean="0"/>
          </a:p>
          <a:p>
            <a:pPr marL="365760" lvl="1" indent="0">
              <a:buNone/>
            </a:pPr>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2723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8"/>
          </a:xfrm>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1463040" y="1447800"/>
            <a:ext cx="6196405" cy="4419600"/>
          </a:xfrm>
        </p:spPr>
        <p:txBody>
          <a:bodyPr>
            <a:normAutofit fontScale="77500" lnSpcReduction="20000"/>
          </a:bodyPr>
          <a:lstStyle/>
          <a:p>
            <a:r>
              <a:rPr lang="en-US" dirty="0" smtClean="0"/>
              <a:t>Each assessment will consist of two 70 – 80  minute sessions except for ELA session 3 which consist of 90 minutes</a:t>
            </a:r>
          </a:p>
          <a:p>
            <a:r>
              <a:rPr lang="en-US" dirty="0" smtClean="0"/>
              <a:t>Students with daily accommodations through SWD, EL, or Section 504 will receive the same accommodations for the assessment</a:t>
            </a:r>
          </a:p>
          <a:p>
            <a:r>
              <a:rPr lang="en-US" dirty="0" smtClean="0"/>
              <a:t>Students who have a “read to” accommodation will take each assessment online</a:t>
            </a:r>
          </a:p>
          <a:p>
            <a:r>
              <a:rPr lang="en-US" dirty="0" smtClean="0"/>
              <a:t>Student class size maximum will be 29 or smaller unless there is a test administrator and test proctor in the room</a:t>
            </a:r>
          </a:p>
          <a:p>
            <a:r>
              <a:rPr lang="en-US" dirty="0"/>
              <a:t>Students may review at home by accessing </a:t>
            </a:r>
            <a:r>
              <a:rPr lang="en-US" dirty="0" err="1" smtClean="0"/>
              <a:t>GoFAR</a:t>
            </a:r>
            <a:r>
              <a:rPr lang="en-US" dirty="0" smtClean="0"/>
              <a:t>. </a:t>
            </a:r>
          </a:p>
          <a:p>
            <a:r>
              <a:rPr lang="en-US" dirty="0" smtClean="0"/>
              <a:t>Teachers will systematically begin GA Milestones review starting March 23</a:t>
            </a:r>
            <a:r>
              <a:rPr lang="en-US" baseline="30000" dirty="0" smtClean="0"/>
              <a:t>rd</a:t>
            </a:r>
            <a:r>
              <a:rPr lang="en-US" dirty="0"/>
              <a:t> </a:t>
            </a:r>
            <a:endParaRPr lang="en-US" dirty="0" smtClean="0"/>
          </a:p>
          <a:p>
            <a:pPr lvl="1"/>
            <a:r>
              <a:rPr lang="en-US" dirty="0" smtClean="0"/>
              <a:t>ELA and Mathematics will have a mock test environment using sample score sheets March 30</a:t>
            </a:r>
            <a:r>
              <a:rPr lang="en-US" baseline="30000" dirty="0" smtClean="0"/>
              <a:t>th</a:t>
            </a:r>
            <a:r>
              <a:rPr lang="en-US" dirty="0" smtClean="0"/>
              <a:t> – April 2</a:t>
            </a:r>
            <a:r>
              <a:rPr lang="en-US" baseline="30000" dirty="0" smtClean="0"/>
              <a:t>nd</a:t>
            </a:r>
            <a:r>
              <a:rPr lang="en-US" dirty="0"/>
              <a:t> </a:t>
            </a:r>
          </a:p>
        </p:txBody>
      </p:sp>
    </p:spTree>
    <p:extLst>
      <p:ext uri="{BB962C8B-B14F-4D97-AF65-F5344CB8AC3E}">
        <p14:creationId xmlns:p14="http://schemas.microsoft.com/office/powerpoint/2010/main" val="53454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742950"/>
            <a:ext cx="7010400" cy="5372100"/>
          </a:xfrm>
          <a:prstGeom prst="rect">
            <a:avLst/>
          </a:prstGeom>
        </p:spPr>
      </p:pic>
    </p:spTree>
    <p:extLst>
      <p:ext uri="{BB962C8B-B14F-4D97-AF65-F5344CB8AC3E}">
        <p14:creationId xmlns:p14="http://schemas.microsoft.com/office/powerpoint/2010/main" val="32239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914400"/>
            <a:ext cx="6553200" cy="4962525"/>
          </a:xfrm>
          <a:prstGeom prst="rect">
            <a:avLst/>
          </a:prstGeom>
        </p:spPr>
      </p:pic>
    </p:spTree>
    <p:extLst>
      <p:ext uri="{BB962C8B-B14F-4D97-AF65-F5344CB8AC3E}">
        <p14:creationId xmlns:p14="http://schemas.microsoft.com/office/powerpoint/2010/main" val="342690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1828800" y="609600"/>
            <a:ext cx="5434013" cy="5562600"/>
          </a:xfrm>
          <a:prstGeom prst="rect">
            <a:avLst/>
          </a:prstGeom>
          <a:noFill/>
          <a:ln w="9525">
            <a:noFill/>
            <a:miter lim="800000"/>
            <a:headEnd/>
            <a:tailEnd/>
          </a:ln>
          <a:effectLst/>
        </p:spPr>
      </p:pic>
    </p:spTree>
    <p:extLst>
      <p:ext uri="{BB962C8B-B14F-4D97-AF65-F5344CB8AC3E}">
        <p14:creationId xmlns:p14="http://schemas.microsoft.com/office/powerpoint/2010/main" val="2925491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vidence Based Terms"/>
          <p:cNvPicPr>
            <a:picLocks noChangeAspect="1" noChangeArrowheads="1"/>
          </p:cNvPicPr>
          <p:nvPr/>
        </p:nvPicPr>
        <p:blipFill>
          <a:blip r:embed="rId2"/>
          <a:srcRect/>
          <a:stretch>
            <a:fillRect/>
          </a:stretch>
        </p:blipFill>
        <p:spPr bwMode="auto">
          <a:xfrm>
            <a:off x="1676400" y="609600"/>
            <a:ext cx="5770563" cy="5688330"/>
          </a:xfrm>
          <a:prstGeom prst="rect">
            <a:avLst/>
          </a:prstGeom>
          <a:noFill/>
        </p:spPr>
      </p:pic>
    </p:spTree>
    <p:extLst>
      <p:ext uri="{BB962C8B-B14F-4D97-AF65-F5344CB8AC3E}">
        <p14:creationId xmlns:p14="http://schemas.microsoft.com/office/powerpoint/2010/main" val="3140888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is poster shows the steps of how to solve a constructed response questions.  It reminds students to RAPP by asking the questions below:Restate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391400" cy="5638800"/>
          </a:xfrm>
          <a:prstGeom prst="rect">
            <a:avLst/>
          </a:prstGeom>
          <a:noFill/>
          <a:ln>
            <a:noFill/>
          </a:ln>
        </p:spPr>
      </p:pic>
    </p:spTree>
    <p:extLst>
      <p:ext uri="{BB962C8B-B14F-4D97-AF65-F5344CB8AC3E}">
        <p14:creationId xmlns:p14="http://schemas.microsoft.com/office/powerpoint/2010/main" val="275662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0"/>
            <a:ext cx="6965245" cy="304800"/>
          </a:xfrm>
        </p:spPr>
        <p:txBody>
          <a:bodyPr>
            <a:normAutofit fontScale="90000"/>
          </a:bodyPr>
          <a:lstStyle/>
          <a:p>
            <a:r>
              <a:rPr lang="en-US" sz="2400" dirty="0" smtClean="0"/>
              <a:t>Welcome </a:t>
            </a:r>
            <a:r>
              <a:rPr lang="en-US" sz="2400" dirty="0"/>
              <a:t>to Experience Online Testing Georgia!</a:t>
            </a:r>
            <a:endParaRPr lang="en-US" sz="2200" dirty="0"/>
          </a:p>
        </p:txBody>
      </p:sp>
      <p:sp>
        <p:nvSpPr>
          <p:cNvPr id="3" name="Content Placeholder 2"/>
          <p:cNvSpPr>
            <a:spLocks noGrp="1"/>
          </p:cNvSpPr>
          <p:nvPr>
            <p:ph idx="1"/>
          </p:nvPr>
        </p:nvSpPr>
        <p:spPr>
          <a:xfrm>
            <a:off x="1447800" y="1295400"/>
            <a:ext cx="6196405" cy="4800600"/>
          </a:xfrm>
        </p:spPr>
        <p:txBody>
          <a:bodyPr>
            <a:normAutofit fontScale="40000" lnSpcReduction="20000"/>
          </a:bodyPr>
          <a:lstStyle/>
          <a:p>
            <a:pPr fontAlgn="base"/>
            <a:r>
              <a:rPr lang="en-US" sz="4000" dirty="0"/>
              <a:t>Welcome to Experience Online Testing Georgia!</a:t>
            </a:r>
          </a:p>
          <a:p>
            <a:pPr fontAlgn="base"/>
            <a:r>
              <a:rPr lang="en-US" sz="4000" dirty="0"/>
              <a:t>The Georgia Milestones tests measure what students in grades 3 through high school have learned. Many students will take the new tests online.</a:t>
            </a:r>
          </a:p>
          <a:p>
            <a:pPr fontAlgn="base"/>
            <a:r>
              <a:rPr lang="en-US" sz="4000" dirty="0"/>
              <a:t>This practice site lets students see what testing online is like. Parents and educators are welcome to try it, too. The items on the demonstration tests are general and are organized into three grade bands: Grades 3 – 5, Grades 6 – 8, and High School in the content areas of English Language Arts, Mathematics, Science, and Social Studies. The items do not necessarily represent the specific grade-level content that students learn daily in their classrooms. The primary purpose is to let students experience, firsthand, the functionality of the online testing platform. The sample tests are not graded, so have fun!</a:t>
            </a:r>
          </a:p>
          <a:p>
            <a:pPr fontAlgn="base"/>
            <a:r>
              <a:rPr lang="en-US" sz="4000" dirty="0"/>
              <a:t/>
            </a:r>
            <a:br>
              <a:rPr lang="en-US" sz="4000" dirty="0"/>
            </a:br>
            <a:r>
              <a:rPr lang="en-US" sz="4000" dirty="0"/>
              <a:t>Select from the list below to begin your Experience!</a:t>
            </a:r>
          </a:p>
          <a:p>
            <a:pPr fontAlgn="base"/>
            <a:r>
              <a:rPr lang="en-US" sz="4000" dirty="0"/>
              <a:t/>
            </a:r>
            <a:br>
              <a:rPr lang="en-US" sz="4000" dirty="0"/>
            </a:br>
            <a:r>
              <a:rPr lang="en-US" sz="4000" b="1" dirty="0"/>
              <a:t>Grades 3-5</a:t>
            </a:r>
          </a:p>
          <a:p>
            <a:pPr fontAlgn="base"/>
            <a:r>
              <a:rPr lang="en-US" sz="4000" dirty="0"/>
              <a:t>Grades 3-5 Test </a:t>
            </a:r>
            <a:r>
              <a:rPr lang="en-US" sz="4000" dirty="0" smtClean="0"/>
              <a:t>Practice</a:t>
            </a:r>
          </a:p>
          <a:p>
            <a:pPr fontAlgn="base"/>
            <a:endParaRPr lang="en-US" sz="4000" dirty="0" smtClean="0"/>
          </a:p>
          <a:p>
            <a:pPr fontAlgn="base"/>
            <a:r>
              <a:rPr lang="en-US" sz="4000" dirty="0">
                <a:hlinkClick r:id="rId2"/>
              </a:rPr>
              <a:t>http://learnoas.ctb.com/GA</a:t>
            </a:r>
            <a:r>
              <a:rPr lang="en-US" sz="4000" dirty="0" smtClean="0">
                <a:hlinkClick r:id="rId2"/>
              </a:rPr>
              <a:t>/</a:t>
            </a:r>
            <a:endParaRPr lang="en-US" sz="4000" dirty="0" smtClean="0"/>
          </a:p>
          <a:p>
            <a:pPr fontAlgn="base"/>
            <a:r>
              <a:rPr lang="en-US" sz="4000" dirty="0" smtClean="0">
                <a:hlinkClick r:id="rId3"/>
              </a:rPr>
              <a:t>www.engageny.org</a:t>
            </a:r>
            <a:endParaRPr lang="en-US" sz="4000" dirty="0" smtClean="0"/>
          </a:p>
          <a:p>
            <a:pPr fontAlgn="base"/>
            <a:endParaRPr lang="en-US" sz="4000" dirty="0" smtClean="0"/>
          </a:p>
          <a:p>
            <a:pPr fontAlgn="base"/>
            <a:endParaRPr lang="en-US" sz="4000" dirty="0"/>
          </a:p>
          <a:p>
            <a:pPr fontAlgn="base"/>
            <a:endParaRPr lang="en-US" sz="4000" dirty="0" smtClean="0"/>
          </a:p>
          <a:p>
            <a:pPr fontAlgn="base"/>
            <a:endParaRPr lang="en-US" sz="4000" dirty="0" smtClean="0"/>
          </a:p>
          <a:p>
            <a:pPr fontAlgn="base"/>
            <a:endParaRPr lang="en-US" sz="4000" dirty="0" smtClean="0"/>
          </a:p>
          <a:p>
            <a:pPr fontAlgn="base"/>
            <a:endParaRPr lang="en-US" dirty="0"/>
          </a:p>
          <a:p>
            <a:pPr fontAlgn="base"/>
            <a:endParaRPr lang="en-US" dirty="0"/>
          </a:p>
          <a:p>
            <a:pPr marL="0" indent="0">
              <a:buNone/>
            </a:pPr>
            <a:endParaRPr lang="en-US" dirty="0"/>
          </a:p>
        </p:txBody>
      </p:sp>
    </p:spTree>
    <p:extLst>
      <p:ext uri="{BB962C8B-B14F-4D97-AF65-F5344CB8AC3E}">
        <p14:creationId xmlns:p14="http://schemas.microsoft.com/office/powerpoint/2010/main" val="33608756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10891</TotalTime>
  <Words>746</Words>
  <Application>Microsoft Office PowerPoint</Application>
  <PresentationFormat>On-screen Show (4:3)</PresentationFormat>
  <Paragraphs>140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Brush Script MT</vt:lpstr>
      <vt:lpstr>Calibri</vt:lpstr>
      <vt:lpstr>Constantia</vt:lpstr>
      <vt:lpstr>Franklin Gothic Book</vt:lpstr>
      <vt:lpstr>Rage Italic</vt:lpstr>
      <vt:lpstr>Pushpin</vt:lpstr>
      <vt:lpstr>GA Milestones</vt:lpstr>
      <vt:lpstr>PowerPoint Presentation</vt:lpstr>
      <vt:lpstr>Overview</vt:lpstr>
      <vt:lpstr>PowerPoint Presentation</vt:lpstr>
      <vt:lpstr>PowerPoint Presentation</vt:lpstr>
      <vt:lpstr>PowerPoint Presentation</vt:lpstr>
      <vt:lpstr>PowerPoint Presentation</vt:lpstr>
      <vt:lpstr>PowerPoint Presentation</vt:lpstr>
      <vt:lpstr>Welcome to Experience Online Testing Georgia!</vt:lpstr>
      <vt:lpstr>PowerPoint Presentation</vt:lpstr>
      <vt:lpstr>PowerPoint Presentation</vt:lpstr>
      <vt:lpstr>ELA </vt:lpstr>
      <vt:lpstr>ELA</vt:lpstr>
      <vt:lpstr>ELA Prep</vt:lpstr>
      <vt:lpstr>PowerPoint Presentation</vt:lpstr>
      <vt:lpstr>MATH  GRADES 3-5</vt:lpstr>
      <vt:lpstr>Example of Math  Constructed Response</vt:lpstr>
      <vt:lpstr>Science</vt:lpstr>
      <vt:lpstr>Social Studies Grades 3-5</vt:lpstr>
      <vt:lpstr>What Can We Do at Home to Prepare?</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 Milestones</dc:title>
  <dc:creator>Javella Simmons</dc:creator>
  <cp:lastModifiedBy>White, Caarne</cp:lastModifiedBy>
  <cp:revision>63</cp:revision>
  <cp:lastPrinted>2015-03-25T17:29:51Z</cp:lastPrinted>
  <dcterms:created xsi:type="dcterms:W3CDTF">2015-03-05T16:13:42Z</dcterms:created>
  <dcterms:modified xsi:type="dcterms:W3CDTF">2016-03-21T16:18:04Z</dcterms:modified>
</cp:coreProperties>
</file>